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22. 11. 2012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22. 11. 2012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22. 11. 2012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22. 11. 2012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22. 11. 2012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22. 11. 2012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22. 11. 2012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22. 11. 2012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22. 11. 2012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22. 11. 2012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22. 11. 2012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22. 11. 2012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3068960"/>
            <a:ext cx="7175351" cy="1856497"/>
          </a:xfrm>
        </p:spPr>
        <p:txBody>
          <a:bodyPr/>
          <a:lstStyle/>
          <a:p>
            <a:pPr marL="182880" indent="0">
              <a:buNone/>
            </a:pPr>
            <a:r>
              <a:rPr lang="cs-CZ" dirty="0" smtClean="0"/>
              <a:t>Vedení elektrického proudu v polovodičích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159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Elektrický proud - </a:t>
            </a:r>
            <a:r>
              <a:rPr lang="cs-CZ" sz="3200" dirty="0" smtClean="0"/>
              <a:t>opakování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>
            <a:normAutofit/>
          </a:bodyPr>
          <a:lstStyle/>
          <a:p>
            <a:r>
              <a:rPr lang="cs-CZ" dirty="0" smtClean="0"/>
              <a:t>Pohyb volných elektricky nabitých částic nebo těles.</a:t>
            </a:r>
          </a:p>
          <a:p>
            <a:r>
              <a:rPr lang="cs-CZ" dirty="0" smtClean="0"/>
              <a:t>Vodič – látka obsahující volné elektricky nabité částice.</a:t>
            </a:r>
          </a:p>
          <a:p>
            <a:r>
              <a:rPr lang="cs-CZ" dirty="0" smtClean="0"/>
              <a:t>Izolant – látka, která má zanedbatelný počet volných elektricky nabitých částic.</a:t>
            </a:r>
          </a:p>
          <a:p>
            <a:r>
              <a:rPr lang="cs-CZ" dirty="0" smtClean="0"/>
              <a:t>Vodivostní částice mohou být: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Elektrony (nebo kladné díry v polovodičích)</a:t>
            </a:r>
          </a:p>
          <a:p>
            <a:pPr lvl="1"/>
            <a:r>
              <a:rPr lang="cs-CZ" dirty="0" smtClean="0"/>
              <a:t>Anionty</a:t>
            </a:r>
          </a:p>
          <a:p>
            <a:pPr lvl="1"/>
            <a:r>
              <a:rPr lang="cs-CZ" dirty="0" smtClean="0"/>
              <a:t>Kationty</a:t>
            </a:r>
          </a:p>
        </p:txBody>
      </p:sp>
    </p:spTree>
    <p:extLst>
      <p:ext uri="{BB962C8B-B14F-4D97-AF65-F5344CB8AC3E}">
        <p14:creationId xmlns:p14="http://schemas.microsoft.com/office/powerpoint/2010/main" val="2924397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Polovodiče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556792"/>
            <a:ext cx="6696744" cy="4464496"/>
          </a:xfrm>
        </p:spPr>
        <p:txBody>
          <a:bodyPr/>
          <a:lstStyle/>
          <a:p>
            <a:pPr algn="just"/>
            <a:r>
              <a:rPr lang="cs-CZ" dirty="0" smtClean="0"/>
              <a:t>Za nízkých teplot (0 Kelvinů) má polovodič – například křemík – všechny valenční elektrony vázány ve vazbách.</a:t>
            </a:r>
          </a:p>
        </p:txBody>
      </p:sp>
      <p:grpSp>
        <p:nvGrpSpPr>
          <p:cNvPr id="224" name="Skupina 223"/>
          <p:cNvGrpSpPr/>
          <p:nvPr/>
        </p:nvGrpSpPr>
        <p:grpSpPr>
          <a:xfrm>
            <a:off x="2895707" y="2780928"/>
            <a:ext cx="3096344" cy="2980586"/>
            <a:chOff x="3419872" y="3040703"/>
            <a:chExt cx="1654922" cy="1640802"/>
          </a:xfrm>
        </p:grpSpPr>
        <p:sp>
          <p:nvSpPr>
            <p:cNvPr id="9" name="Ovál 8"/>
            <p:cNvSpPr/>
            <p:nvPr/>
          </p:nvSpPr>
          <p:spPr>
            <a:xfrm>
              <a:off x="3419872" y="3041113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3538315" y="3151092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05" name="Ovál 104"/>
            <p:cNvSpPr/>
            <p:nvPr/>
          </p:nvSpPr>
          <p:spPr>
            <a:xfrm>
              <a:off x="3419872" y="3644038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6" name="TextovéPole 105"/>
            <p:cNvSpPr txBox="1"/>
            <p:nvPr/>
          </p:nvSpPr>
          <p:spPr>
            <a:xfrm>
              <a:off x="3538315" y="3754018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07" name="Ovál 106"/>
            <p:cNvSpPr/>
            <p:nvPr/>
          </p:nvSpPr>
          <p:spPr>
            <a:xfrm>
              <a:off x="3419872" y="4242346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8" name="TextovéPole 107"/>
            <p:cNvSpPr txBox="1"/>
            <p:nvPr/>
          </p:nvSpPr>
          <p:spPr>
            <a:xfrm>
              <a:off x="3538315" y="4352325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cxnSp>
          <p:nvCxnSpPr>
            <p:cNvPr id="12" name="Přímá spojnice 11"/>
            <p:cNvCxnSpPr>
              <a:stCxn id="9" idx="4"/>
              <a:endCxn id="105" idx="0"/>
            </p:cNvCxnSpPr>
            <p:nvPr/>
          </p:nvCxnSpPr>
          <p:spPr>
            <a:xfrm>
              <a:off x="3635896" y="3480272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Přímá spojnice 140"/>
            <p:cNvCxnSpPr/>
            <p:nvPr/>
          </p:nvCxnSpPr>
          <p:spPr>
            <a:xfrm>
              <a:off x="3634787" y="4078580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Ovál 142"/>
            <p:cNvSpPr/>
            <p:nvPr/>
          </p:nvSpPr>
          <p:spPr>
            <a:xfrm>
              <a:off x="4031309" y="3041113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4" name="TextovéPole 143"/>
            <p:cNvSpPr txBox="1"/>
            <p:nvPr/>
          </p:nvSpPr>
          <p:spPr>
            <a:xfrm>
              <a:off x="4149752" y="3151092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45" name="Ovál 144"/>
            <p:cNvSpPr/>
            <p:nvPr/>
          </p:nvSpPr>
          <p:spPr>
            <a:xfrm>
              <a:off x="4031309" y="3644038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6" name="TextovéPole 145"/>
            <p:cNvSpPr txBox="1"/>
            <p:nvPr/>
          </p:nvSpPr>
          <p:spPr>
            <a:xfrm>
              <a:off x="4149752" y="3754018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47" name="Ovál 146"/>
            <p:cNvSpPr/>
            <p:nvPr/>
          </p:nvSpPr>
          <p:spPr>
            <a:xfrm>
              <a:off x="4031309" y="4242346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8" name="TextovéPole 147"/>
            <p:cNvSpPr txBox="1"/>
            <p:nvPr/>
          </p:nvSpPr>
          <p:spPr>
            <a:xfrm>
              <a:off x="4149752" y="4352325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cxnSp>
          <p:nvCxnSpPr>
            <p:cNvPr id="149" name="Přímá spojnice 148"/>
            <p:cNvCxnSpPr>
              <a:stCxn id="143" idx="4"/>
              <a:endCxn id="145" idx="0"/>
            </p:cNvCxnSpPr>
            <p:nvPr/>
          </p:nvCxnSpPr>
          <p:spPr>
            <a:xfrm>
              <a:off x="4247333" y="3480272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Přímá spojnice 149"/>
            <p:cNvCxnSpPr/>
            <p:nvPr/>
          </p:nvCxnSpPr>
          <p:spPr>
            <a:xfrm>
              <a:off x="4246224" y="4078580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Ovál 150"/>
            <p:cNvSpPr/>
            <p:nvPr/>
          </p:nvSpPr>
          <p:spPr>
            <a:xfrm>
              <a:off x="4642746" y="3040703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2" name="TextovéPole 151"/>
            <p:cNvSpPr txBox="1"/>
            <p:nvPr/>
          </p:nvSpPr>
          <p:spPr>
            <a:xfrm>
              <a:off x="4761189" y="3150681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53" name="Ovál 152"/>
            <p:cNvSpPr/>
            <p:nvPr/>
          </p:nvSpPr>
          <p:spPr>
            <a:xfrm>
              <a:off x="4642746" y="3643628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4" name="TextovéPole 153"/>
            <p:cNvSpPr txBox="1"/>
            <p:nvPr/>
          </p:nvSpPr>
          <p:spPr>
            <a:xfrm>
              <a:off x="4761189" y="3753608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55" name="Ovál 154"/>
            <p:cNvSpPr/>
            <p:nvPr/>
          </p:nvSpPr>
          <p:spPr>
            <a:xfrm>
              <a:off x="4642746" y="4241936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6" name="TextovéPole 155"/>
            <p:cNvSpPr txBox="1"/>
            <p:nvPr/>
          </p:nvSpPr>
          <p:spPr>
            <a:xfrm>
              <a:off x="4761189" y="4351916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cxnSp>
          <p:nvCxnSpPr>
            <p:cNvPr id="157" name="Přímá spojnice 156"/>
            <p:cNvCxnSpPr>
              <a:stCxn id="151" idx="4"/>
              <a:endCxn id="153" idx="0"/>
            </p:cNvCxnSpPr>
            <p:nvPr/>
          </p:nvCxnSpPr>
          <p:spPr>
            <a:xfrm>
              <a:off x="4858770" y="3479862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Přímá spojnice 157"/>
            <p:cNvCxnSpPr/>
            <p:nvPr/>
          </p:nvCxnSpPr>
          <p:spPr>
            <a:xfrm>
              <a:off x="4857661" y="4078170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>
              <a:stCxn id="9" idx="6"/>
              <a:endCxn id="143" idx="2"/>
            </p:cNvCxnSpPr>
            <p:nvPr/>
          </p:nvCxnSpPr>
          <p:spPr>
            <a:xfrm>
              <a:off x="3851920" y="3260693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Přímá spojnice 158"/>
            <p:cNvCxnSpPr/>
            <p:nvPr/>
          </p:nvCxnSpPr>
          <p:spPr>
            <a:xfrm>
              <a:off x="4463357" y="3255083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Přímá spojnice 159"/>
            <p:cNvCxnSpPr/>
            <p:nvPr/>
          </p:nvCxnSpPr>
          <p:spPr>
            <a:xfrm>
              <a:off x="3851920" y="3861048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Přímá spojnice 160"/>
            <p:cNvCxnSpPr/>
            <p:nvPr/>
          </p:nvCxnSpPr>
          <p:spPr>
            <a:xfrm>
              <a:off x="4463357" y="3861048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Přímá spojnice 161"/>
            <p:cNvCxnSpPr/>
            <p:nvPr/>
          </p:nvCxnSpPr>
          <p:spPr>
            <a:xfrm>
              <a:off x="3851920" y="4437112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Přímá spojnice 162"/>
            <p:cNvCxnSpPr/>
            <p:nvPr/>
          </p:nvCxnSpPr>
          <p:spPr>
            <a:xfrm>
              <a:off x="4463357" y="4437112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20086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Polovodiče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4963" y="1412776"/>
            <a:ext cx="6696744" cy="1108387"/>
          </a:xfrm>
        </p:spPr>
        <p:txBody>
          <a:bodyPr/>
          <a:lstStyle/>
          <a:p>
            <a:pPr algn="just"/>
            <a:r>
              <a:rPr lang="cs-CZ" dirty="0" smtClean="0"/>
              <a:t>Při dodání energie se některé elektrony uvolní z vazeb a stanou se volnými (vodivostními) elektrony.</a:t>
            </a:r>
          </a:p>
        </p:txBody>
      </p:sp>
      <p:grpSp>
        <p:nvGrpSpPr>
          <p:cNvPr id="20" name="Skupina 19"/>
          <p:cNvGrpSpPr/>
          <p:nvPr/>
        </p:nvGrpSpPr>
        <p:grpSpPr>
          <a:xfrm>
            <a:off x="2893046" y="2636912"/>
            <a:ext cx="3096344" cy="2980586"/>
            <a:chOff x="2895707" y="2780928"/>
            <a:chExt cx="3096344" cy="2980586"/>
          </a:xfrm>
        </p:grpSpPr>
        <p:sp>
          <p:nvSpPr>
            <p:cNvPr id="9" name="Ovál 8"/>
            <p:cNvSpPr/>
            <p:nvPr/>
          </p:nvSpPr>
          <p:spPr>
            <a:xfrm>
              <a:off x="2895707" y="2781673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3117313" y="2981454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05" name="Ovál 104"/>
            <p:cNvSpPr/>
            <p:nvPr/>
          </p:nvSpPr>
          <p:spPr>
            <a:xfrm>
              <a:off x="2895707" y="3876911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6" name="TextovéPole 105"/>
            <p:cNvSpPr txBox="1"/>
            <p:nvPr/>
          </p:nvSpPr>
          <p:spPr>
            <a:xfrm>
              <a:off x="3117313" y="4076695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07" name="Ovál 106"/>
            <p:cNvSpPr/>
            <p:nvPr/>
          </p:nvSpPr>
          <p:spPr>
            <a:xfrm>
              <a:off x="2895707" y="4963763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8" name="TextovéPole 107"/>
            <p:cNvSpPr txBox="1"/>
            <p:nvPr/>
          </p:nvSpPr>
          <p:spPr>
            <a:xfrm>
              <a:off x="3117313" y="5163545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cxnSp>
          <p:nvCxnSpPr>
            <p:cNvPr id="12" name="Přímá spojnice 11"/>
            <p:cNvCxnSpPr>
              <a:stCxn id="9" idx="4"/>
              <a:endCxn id="105" idx="0"/>
            </p:cNvCxnSpPr>
            <p:nvPr/>
          </p:nvCxnSpPr>
          <p:spPr>
            <a:xfrm>
              <a:off x="3299886" y="3579424"/>
              <a:ext cx="0" cy="297488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Přímá spojnice 140"/>
            <p:cNvCxnSpPr/>
            <p:nvPr/>
          </p:nvCxnSpPr>
          <p:spPr>
            <a:xfrm>
              <a:off x="3297811" y="4666275"/>
              <a:ext cx="0" cy="297488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Ovál 142"/>
            <p:cNvSpPr/>
            <p:nvPr/>
          </p:nvSpPr>
          <p:spPr>
            <a:xfrm>
              <a:off x="4039700" y="2781673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4" name="TextovéPole 143"/>
            <p:cNvSpPr txBox="1"/>
            <p:nvPr/>
          </p:nvSpPr>
          <p:spPr>
            <a:xfrm>
              <a:off x="4261306" y="2981454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45" name="Ovál 144"/>
            <p:cNvSpPr/>
            <p:nvPr/>
          </p:nvSpPr>
          <p:spPr>
            <a:xfrm>
              <a:off x="4039700" y="3876911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6" name="TextovéPole 145"/>
            <p:cNvSpPr txBox="1"/>
            <p:nvPr/>
          </p:nvSpPr>
          <p:spPr>
            <a:xfrm>
              <a:off x="4261306" y="4076695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47" name="Ovál 146"/>
            <p:cNvSpPr/>
            <p:nvPr/>
          </p:nvSpPr>
          <p:spPr>
            <a:xfrm>
              <a:off x="4039700" y="4963763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8" name="TextovéPole 147"/>
            <p:cNvSpPr txBox="1"/>
            <p:nvPr/>
          </p:nvSpPr>
          <p:spPr>
            <a:xfrm>
              <a:off x="4261306" y="5163545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cxnSp>
          <p:nvCxnSpPr>
            <p:cNvPr id="149" name="Přímá spojnice 148"/>
            <p:cNvCxnSpPr>
              <a:stCxn id="143" idx="4"/>
              <a:endCxn id="145" idx="0"/>
            </p:cNvCxnSpPr>
            <p:nvPr/>
          </p:nvCxnSpPr>
          <p:spPr>
            <a:xfrm>
              <a:off x="4443879" y="3579424"/>
              <a:ext cx="0" cy="297488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Přímá spojnice 149"/>
            <p:cNvCxnSpPr/>
            <p:nvPr/>
          </p:nvCxnSpPr>
          <p:spPr>
            <a:xfrm>
              <a:off x="4441804" y="4666275"/>
              <a:ext cx="0" cy="297488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Ovál 150"/>
            <p:cNvSpPr/>
            <p:nvPr/>
          </p:nvSpPr>
          <p:spPr>
            <a:xfrm>
              <a:off x="5183693" y="2780928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2" name="TextovéPole 151"/>
            <p:cNvSpPr txBox="1"/>
            <p:nvPr/>
          </p:nvSpPr>
          <p:spPr>
            <a:xfrm>
              <a:off x="5405299" y="2980708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53" name="Ovál 152"/>
            <p:cNvSpPr/>
            <p:nvPr/>
          </p:nvSpPr>
          <p:spPr>
            <a:xfrm>
              <a:off x="5183693" y="3876167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4" name="TextovéPole 153"/>
            <p:cNvSpPr txBox="1"/>
            <p:nvPr/>
          </p:nvSpPr>
          <p:spPr>
            <a:xfrm>
              <a:off x="5405299" y="4075950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55" name="Ovál 154"/>
            <p:cNvSpPr/>
            <p:nvPr/>
          </p:nvSpPr>
          <p:spPr>
            <a:xfrm>
              <a:off x="5183693" y="4963018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6" name="TextovéPole 155"/>
            <p:cNvSpPr txBox="1"/>
            <p:nvPr/>
          </p:nvSpPr>
          <p:spPr>
            <a:xfrm>
              <a:off x="5405299" y="5162802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cxnSp>
          <p:nvCxnSpPr>
            <p:cNvPr id="157" name="Přímá spojnice 156"/>
            <p:cNvCxnSpPr>
              <a:stCxn id="151" idx="4"/>
              <a:endCxn id="153" idx="0"/>
            </p:cNvCxnSpPr>
            <p:nvPr/>
          </p:nvCxnSpPr>
          <p:spPr>
            <a:xfrm>
              <a:off x="5587872" y="3578679"/>
              <a:ext cx="0" cy="297488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Přímá spojnice 157"/>
            <p:cNvCxnSpPr/>
            <p:nvPr/>
          </p:nvCxnSpPr>
          <p:spPr>
            <a:xfrm>
              <a:off x="5585797" y="4665531"/>
              <a:ext cx="0" cy="297488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>
              <a:stCxn id="9" idx="6"/>
              <a:endCxn id="143" idx="2"/>
            </p:cNvCxnSpPr>
            <p:nvPr/>
          </p:nvCxnSpPr>
          <p:spPr>
            <a:xfrm>
              <a:off x="3704065" y="3180549"/>
              <a:ext cx="335635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Přímá spojnice 158"/>
            <p:cNvCxnSpPr/>
            <p:nvPr/>
          </p:nvCxnSpPr>
          <p:spPr>
            <a:xfrm>
              <a:off x="4848058" y="3170358"/>
              <a:ext cx="335635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Přímá spojnice 159"/>
            <p:cNvCxnSpPr/>
            <p:nvPr/>
          </p:nvCxnSpPr>
          <p:spPr>
            <a:xfrm>
              <a:off x="3704065" y="4271119"/>
              <a:ext cx="335635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Přímá spojnice 160"/>
            <p:cNvCxnSpPr/>
            <p:nvPr/>
          </p:nvCxnSpPr>
          <p:spPr>
            <a:xfrm>
              <a:off x="4848058" y="4271119"/>
              <a:ext cx="335635" cy="0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Přímá spojnice 161"/>
            <p:cNvCxnSpPr/>
            <p:nvPr/>
          </p:nvCxnSpPr>
          <p:spPr>
            <a:xfrm>
              <a:off x="3704065" y="5317564"/>
              <a:ext cx="335635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Přímá spojnice 162"/>
            <p:cNvCxnSpPr/>
            <p:nvPr/>
          </p:nvCxnSpPr>
          <p:spPr>
            <a:xfrm>
              <a:off x="4848058" y="5317564"/>
              <a:ext cx="335635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Skupina 6"/>
            <p:cNvGrpSpPr/>
            <p:nvPr/>
          </p:nvGrpSpPr>
          <p:grpSpPr>
            <a:xfrm>
              <a:off x="3736202" y="3437802"/>
              <a:ext cx="288032" cy="288032"/>
              <a:chOff x="1331640" y="3212976"/>
              <a:chExt cx="288032" cy="288032"/>
            </a:xfrm>
          </p:grpSpPr>
          <p:sp>
            <p:nvSpPr>
              <p:cNvPr id="4" name="Ovál 3"/>
              <p:cNvSpPr/>
              <p:nvPr/>
            </p:nvSpPr>
            <p:spPr>
              <a:xfrm>
                <a:off x="1331640" y="3212976"/>
                <a:ext cx="288032" cy="288032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6" name="Přímá spojnice 5"/>
              <p:cNvCxnSpPr>
                <a:stCxn id="4" idx="2"/>
                <a:endCxn id="4" idx="6"/>
              </p:cNvCxnSpPr>
              <p:nvPr/>
            </p:nvCxnSpPr>
            <p:spPr>
              <a:xfrm>
                <a:off x="1331640" y="3356992"/>
                <a:ext cx="288032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Zakřivená spojnice 14"/>
            <p:cNvCxnSpPr>
              <a:endCxn id="4" idx="2"/>
            </p:cNvCxnSpPr>
            <p:nvPr/>
          </p:nvCxnSpPr>
          <p:spPr>
            <a:xfrm flipV="1">
              <a:off x="3315353" y="3581818"/>
              <a:ext cx="420849" cy="241634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Skupina 43"/>
            <p:cNvGrpSpPr/>
            <p:nvPr/>
          </p:nvGrpSpPr>
          <p:grpSpPr>
            <a:xfrm>
              <a:off x="4848057" y="4642474"/>
              <a:ext cx="288032" cy="288032"/>
              <a:chOff x="1331640" y="3212976"/>
              <a:chExt cx="288032" cy="288032"/>
            </a:xfrm>
          </p:grpSpPr>
          <p:sp>
            <p:nvSpPr>
              <p:cNvPr id="45" name="Ovál 44"/>
              <p:cNvSpPr/>
              <p:nvPr/>
            </p:nvSpPr>
            <p:spPr>
              <a:xfrm>
                <a:off x="1331640" y="3212976"/>
                <a:ext cx="288032" cy="288032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6" name="Přímá spojnice 45"/>
              <p:cNvCxnSpPr>
                <a:stCxn id="45" idx="2"/>
                <a:endCxn id="45" idx="6"/>
              </p:cNvCxnSpPr>
              <p:nvPr/>
            </p:nvCxnSpPr>
            <p:spPr>
              <a:xfrm>
                <a:off x="1331640" y="3356992"/>
                <a:ext cx="288032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Zakřivená spojnice 17"/>
            <p:cNvCxnSpPr>
              <a:endCxn id="45" idx="6"/>
            </p:cNvCxnSpPr>
            <p:nvPr/>
          </p:nvCxnSpPr>
          <p:spPr>
            <a:xfrm rot="16200000" flipH="1">
              <a:off x="4776646" y="4427046"/>
              <a:ext cx="489965" cy="228921"/>
            </a:xfrm>
            <a:prstGeom prst="curvedConnector4">
              <a:avLst>
                <a:gd name="adj1" fmla="val 35303"/>
                <a:gd name="adj2" fmla="val 19986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Vývojový diagram: nebo 51"/>
          <p:cNvSpPr/>
          <p:nvPr/>
        </p:nvSpPr>
        <p:spPr>
          <a:xfrm>
            <a:off x="3295150" y="3499950"/>
            <a:ext cx="216024" cy="216024"/>
          </a:xfrm>
          <a:prstGeom prst="flowChar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Vývojový diagram: nebo 52"/>
          <p:cNvSpPr/>
          <p:nvPr/>
        </p:nvSpPr>
        <p:spPr>
          <a:xfrm>
            <a:off x="4845396" y="4139346"/>
            <a:ext cx="216024" cy="216024"/>
          </a:xfrm>
          <a:prstGeom prst="flowChar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Zástupný symbol pro obsah 2"/>
          <p:cNvSpPr txBox="1">
            <a:spLocks/>
          </p:cNvSpPr>
          <p:nvPr/>
        </p:nvSpPr>
        <p:spPr>
          <a:xfrm>
            <a:off x="1184963" y="5650010"/>
            <a:ext cx="6696744" cy="1108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 smtClean="0"/>
              <a:t>V místech, kde chybí vazebné elektrony je převaha kladného náboje a vytvoří se tzv. kladná díra. </a:t>
            </a:r>
          </a:p>
        </p:txBody>
      </p:sp>
    </p:spTree>
    <p:extLst>
      <p:ext uri="{BB962C8B-B14F-4D97-AF65-F5344CB8AC3E}">
        <p14:creationId xmlns:p14="http://schemas.microsoft.com/office/powerpoint/2010/main" val="1362773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Polovodiče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4963" y="1412776"/>
            <a:ext cx="6696744" cy="1108387"/>
          </a:xfrm>
        </p:spPr>
        <p:txBody>
          <a:bodyPr/>
          <a:lstStyle/>
          <a:p>
            <a:pPr algn="ctr"/>
            <a:r>
              <a:rPr lang="cs-CZ" dirty="0" smtClean="0"/>
              <a:t>Vytvoření těchto vodivostních částic říkáme generace páru díra-elektron. </a:t>
            </a:r>
          </a:p>
        </p:txBody>
      </p:sp>
      <p:grpSp>
        <p:nvGrpSpPr>
          <p:cNvPr id="20" name="Skupina 19"/>
          <p:cNvGrpSpPr/>
          <p:nvPr/>
        </p:nvGrpSpPr>
        <p:grpSpPr>
          <a:xfrm>
            <a:off x="2893046" y="2636912"/>
            <a:ext cx="3096344" cy="2980586"/>
            <a:chOff x="2895707" y="2780928"/>
            <a:chExt cx="3096344" cy="2980586"/>
          </a:xfrm>
        </p:grpSpPr>
        <p:sp>
          <p:nvSpPr>
            <p:cNvPr id="9" name="Ovál 8"/>
            <p:cNvSpPr/>
            <p:nvPr/>
          </p:nvSpPr>
          <p:spPr>
            <a:xfrm>
              <a:off x="2895707" y="2781673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3117313" y="2981454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05" name="Ovál 104"/>
            <p:cNvSpPr/>
            <p:nvPr/>
          </p:nvSpPr>
          <p:spPr>
            <a:xfrm>
              <a:off x="2895707" y="3876911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6" name="TextovéPole 105"/>
            <p:cNvSpPr txBox="1"/>
            <p:nvPr/>
          </p:nvSpPr>
          <p:spPr>
            <a:xfrm>
              <a:off x="3117313" y="4076695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07" name="Ovál 106"/>
            <p:cNvSpPr/>
            <p:nvPr/>
          </p:nvSpPr>
          <p:spPr>
            <a:xfrm>
              <a:off x="2895707" y="4963763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8" name="TextovéPole 107"/>
            <p:cNvSpPr txBox="1"/>
            <p:nvPr/>
          </p:nvSpPr>
          <p:spPr>
            <a:xfrm>
              <a:off x="3117313" y="5163545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cxnSp>
          <p:nvCxnSpPr>
            <p:cNvPr id="12" name="Přímá spojnice 11"/>
            <p:cNvCxnSpPr>
              <a:stCxn id="9" idx="4"/>
              <a:endCxn id="105" idx="0"/>
            </p:cNvCxnSpPr>
            <p:nvPr/>
          </p:nvCxnSpPr>
          <p:spPr>
            <a:xfrm>
              <a:off x="3299886" y="3579424"/>
              <a:ext cx="0" cy="297488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Přímá spojnice 140"/>
            <p:cNvCxnSpPr/>
            <p:nvPr/>
          </p:nvCxnSpPr>
          <p:spPr>
            <a:xfrm>
              <a:off x="3297811" y="4666275"/>
              <a:ext cx="0" cy="297488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Ovál 142"/>
            <p:cNvSpPr/>
            <p:nvPr/>
          </p:nvSpPr>
          <p:spPr>
            <a:xfrm>
              <a:off x="4039700" y="2781673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4" name="TextovéPole 143"/>
            <p:cNvSpPr txBox="1"/>
            <p:nvPr/>
          </p:nvSpPr>
          <p:spPr>
            <a:xfrm>
              <a:off x="4261306" y="2981454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45" name="Ovál 144"/>
            <p:cNvSpPr/>
            <p:nvPr/>
          </p:nvSpPr>
          <p:spPr>
            <a:xfrm>
              <a:off x="4039700" y="3876911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6" name="TextovéPole 145"/>
            <p:cNvSpPr txBox="1"/>
            <p:nvPr/>
          </p:nvSpPr>
          <p:spPr>
            <a:xfrm>
              <a:off x="4261306" y="4076695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47" name="Ovál 146"/>
            <p:cNvSpPr/>
            <p:nvPr/>
          </p:nvSpPr>
          <p:spPr>
            <a:xfrm>
              <a:off x="4039700" y="4963763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8" name="TextovéPole 147"/>
            <p:cNvSpPr txBox="1"/>
            <p:nvPr/>
          </p:nvSpPr>
          <p:spPr>
            <a:xfrm>
              <a:off x="4261306" y="5163545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cxnSp>
          <p:nvCxnSpPr>
            <p:cNvPr id="149" name="Přímá spojnice 148"/>
            <p:cNvCxnSpPr>
              <a:stCxn id="143" idx="4"/>
              <a:endCxn id="145" idx="0"/>
            </p:cNvCxnSpPr>
            <p:nvPr/>
          </p:nvCxnSpPr>
          <p:spPr>
            <a:xfrm>
              <a:off x="4443879" y="3579424"/>
              <a:ext cx="0" cy="297488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Přímá spojnice 149"/>
            <p:cNvCxnSpPr/>
            <p:nvPr/>
          </p:nvCxnSpPr>
          <p:spPr>
            <a:xfrm>
              <a:off x="4441804" y="4666275"/>
              <a:ext cx="0" cy="297488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Ovál 150"/>
            <p:cNvSpPr/>
            <p:nvPr/>
          </p:nvSpPr>
          <p:spPr>
            <a:xfrm>
              <a:off x="5183693" y="2780928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2" name="TextovéPole 151"/>
            <p:cNvSpPr txBox="1"/>
            <p:nvPr/>
          </p:nvSpPr>
          <p:spPr>
            <a:xfrm>
              <a:off x="5405299" y="2980708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53" name="Ovál 152"/>
            <p:cNvSpPr/>
            <p:nvPr/>
          </p:nvSpPr>
          <p:spPr>
            <a:xfrm>
              <a:off x="5183693" y="3876167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4" name="TextovéPole 153"/>
            <p:cNvSpPr txBox="1"/>
            <p:nvPr/>
          </p:nvSpPr>
          <p:spPr>
            <a:xfrm>
              <a:off x="5405299" y="4075950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55" name="Ovál 154"/>
            <p:cNvSpPr/>
            <p:nvPr/>
          </p:nvSpPr>
          <p:spPr>
            <a:xfrm>
              <a:off x="5183693" y="4963018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6" name="TextovéPole 155"/>
            <p:cNvSpPr txBox="1"/>
            <p:nvPr/>
          </p:nvSpPr>
          <p:spPr>
            <a:xfrm>
              <a:off x="5405299" y="5162802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cxnSp>
          <p:nvCxnSpPr>
            <p:cNvPr id="157" name="Přímá spojnice 156"/>
            <p:cNvCxnSpPr>
              <a:stCxn id="151" idx="4"/>
              <a:endCxn id="153" idx="0"/>
            </p:cNvCxnSpPr>
            <p:nvPr/>
          </p:nvCxnSpPr>
          <p:spPr>
            <a:xfrm>
              <a:off x="5587872" y="3578679"/>
              <a:ext cx="0" cy="297488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Přímá spojnice 157"/>
            <p:cNvCxnSpPr/>
            <p:nvPr/>
          </p:nvCxnSpPr>
          <p:spPr>
            <a:xfrm>
              <a:off x="5585797" y="4665531"/>
              <a:ext cx="0" cy="297488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>
              <a:stCxn id="9" idx="6"/>
              <a:endCxn id="143" idx="2"/>
            </p:cNvCxnSpPr>
            <p:nvPr/>
          </p:nvCxnSpPr>
          <p:spPr>
            <a:xfrm>
              <a:off x="3704065" y="3180549"/>
              <a:ext cx="335635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Přímá spojnice 158"/>
            <p:cNvCxnSpPr/>
            <p:nvPr/>
          </p:nvCxnSpPr>
          <p:spPr>
            <a:xfrm>
              <a:off x="4848058" y="3170358"/>
              <a:ext cx="335635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Přímá spojnice 159"/>
            <p:cNvCxnSpPr/>
            <p:nvPr/>
          </p:nvCxnSpPr>
          <p:spPr>
            <a:xfrm>
              <a:off x="3704065" y="4271119"/>
              <a:ext cx="335635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Přímá spojnice 160"/>
            <p:cNvCxnSpPr/>
            <p:nvPr/>
          </p:nvCxnSpPr>
          <p:spPr>
            <a:xfrm>
              <a:off x="4848058" y="4271119"/>
              <a:ext cx="335635" cy="0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Přímá spojnice 161"/>
            <p:cNvCxnSpPr/>
            <p:nvPr/>
          </p:nvCxnSpPr>
          <p:spPr>
            <a:xfrm>
              <a:off x="3704065" y="5317564"/>
              <a:ext cx="335635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Přímá spojnice 162"/>
            <p:cNvCxnSpPr/>
            <p:nvPr/>
          </p:nvCxnSpPr>
          <p:spPr>
            <a:xfrm>
              <a:off x="4848058" y="5317564"/>
              <a:ext cx="335635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Skupina 6"/>
            <p:cNvGrpSpPr/>
            <p:nvPr/>
          </p:nvGrpSpPr>
          <p:grpSpPr>
            <a:xfrm>
              <a:off x="3736202" y="3437802"/>
              <a:ext cx="288032" cy="288032"/>
              <a:chOff x="1331640" y="3212976"/>
              <a:chExt cx="288032" cy="288032"/>
            </a:xfrm>
          </p:grpSpPr>
          <p:sp>
            <p:nvSpPr>
              <p:cNvPr id="4" name="Ovál 3"/>
              <p:cNvSpPr/>
              <p:nvPr/>
            </p:nvSpPr>
            <p:spPr>
              <a:xfrm>
                <a:off x="1331640" y="3212976"/>
                <a:ext cx="288032" cy="288032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6" name="Přímá spojnice 5"/>
              <p:cNvCxnSpPr>
                <a:stCxn id="4" idx="2"/>
                <a:endCxn id="4" idx="6"/>
              </p:cNvCxnSpPr>
              <p:nvPr/>
            </p:nvCxnSpPr>
            <p:spPr>
              <a:xfrm>
                <a:off x="1331640" y="3356992"/>
                <a:ext cx="288032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Zakřivená spojnice 14"/>
            <p:cNvCxnSpPr>
              <a:endCxn id="4" idx="2"/>
            </p:cNvCxnSpPr>
            <p:nvPr/>
          </p:nvCxnSpPr>
          <p:spPr>
            <a:xfrm flipV="1">
              <a:off x="3315353" y="3581818"/>
              <a:ext cx="420849" cy="241634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Skupina 43"/>
            <p:cNvGrpSpPr/>
            <p:nvPr/>
          </p:nvGrpSpPr>
          <p:grpSpPr>
            <a:xfrm>
              <a:off x="4848057" y="4642474"/>
              <a:ext cx="288032" cy="288032"/>
              <a:chOff x="1331640" y="3212976"/>
              <a:chExt cx="288032" cy="288032"/>
            </a:xfrm>
          </p:grpSpPr>
          <p:sp>
            <p:nvSpPr>
              <p:cNvPr id="45" name="Ovál 44"/>
              <p:cNvSpPr/>
              <p:nvPr/>
            </p:nvSpPr>
            <p:spPr>
              <a:xfrm>
                <a:off x="1331640" y="3212976"/>
                <a:ext cx="288032" cy="288032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6" name="Přímá spojnice 45"/>
              <p:cNvCxnSpPr>
                <a:stCxn id="45" idx="2"/>
                <a:endCxn id="45" idx="6"/>
              </p:cNvCxnSpPr>
              <p:nvPr/>
            </p:nvCxnSpPr>
            <p:spPr>
              <a:xfrm>
                <a:off x="1331640" y="3356992"/>
                <a:ext cx="288032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Zakřivená spojnice 17"/>
            <p:cNvCxnSpPr>
              <a:endCxn id="45" idx="6"/>
            </p:cNvCxnSpPr>
            <p:nvPr/>
          </p:nvCxnSpPr>
          <p:spPr>
            <a:xfrm rot="16200000" flipH="1">
              <a:off x="4776646" y="4427046"/>
              <a:ext cx="489965" cy="228921"/>
            </a:xfrm>
            <a:prstGeom prst="curvedConnector4">
              <a:avLst>
                <a:gd name="adj1" fmla="val 35303"/>
                <a:gd name="adj2" fmla="val 19986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Vývojový diagram: nebo 51"/>
          <p:cNvSpPr/>
          <p:nvPr/>
        </p:nvSpPr>
        <p:spPr>
          <a:xfrm>
            <a:off x="3295150" y="3499950"/>
            <a:ext cx="216024" cy="216024"/>
          </a:xfrm>
          <a:prstGeom prst="flowChar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Vývojový diagram: nebo 52"/>
          <p:cNvSpPr/>
          <p:nvPr/>
        </p:nvSpPr>
        <p:spPr>
          <a:xfrm>
            <a:off x="4845396" y="4139346"/>
            <a:ext cx="216024" cy="216024"/>
          </a:xfrm>
          <a:prstGeom prst="flowChar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Zástupný symbol pro obsah 2"/>
          <p:cNvSpPr txBox="1">
            <a:spLocks/>
          </p:cNvSpPr>
          <p:nvPr/>
        </p:nvSpPr>
        <p:spPr>
          <a:xfrm>
            <a:off x="1184963" y="5770778"/>
            <a:ext cx="6696744" cy="987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/>
              <a:t>Materiál obsahuje volné elektricky nabité částice, a tudíž může vést elektrický proud</a:t>
            </a:r>
          </a:p>
        </p:txBody>
      </p:sp>
      <p:grpSp>
        <p:nvGrpSpPr>
          <p:cNvPr id="16" name="Skupina 15"/>
          <p:cNvGrpSpPr/>
          <p:nvPr/>
        </p:nvGrpSpPr>
        <p:grpSpPr>
          <a:xfrm>
            <a:off x="2013049" y="2634781"/>
            <a:ext cx="4945663" cy="2981972"/>
            <a:chOff x="2013049" y="2634781"/>
            <a:chExt cx="4945663" cy="2981972"/>
          </a:xfrm>
        </p:grpSpPr>
        <p:sp>
          <p:nvSpPr>
            <p:cNvPr id="5" name="Obdélník 4"/>
            <p:cNvSpPr/>
            <p:nvPr/>
          </p:nvSpPr>
          <p:spPr>
            <a:xfrm>
              <a:off x="6660232" y="2636912"/>
              <a:ext cx="288032" cy="29798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Obdélník 46"/>
            <p:cNvSpPr/>
            <p:nvPr/>
          </p:nvSpPr>
          <p:spPr>
            <a:xfrm>
              <a:off x="2040592" y="2636912"/>
              <a:ext cx="288032" cy="2979841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Šipka doprava 7"/>
            <p:cNvSpPr/>
            <p:nvPr/>
          </p:nvSpPr>
          <p:spPr>
            <a:xfrm>
              <a:off x="5053499" y="4152717"/>
              <a:ext cx="625302" cy="189650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Šipka doprava 48"/>
            <p:cNvSpPr/>
            <p:nvPr/>
          </p:nvSpPr>
          <p:spPr>
            <a:xfrm>
              <a:off x="3494217" y="3513137"/>
              <a:ext cx="625302" cy="189650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Šipka doprava 49"/>
            <p:cNvSpPr/>
            <p:nvPr/>
          </p:nvSpPr>
          <p:spPr>
            <a:xfrm rot="10800000">
              <a:off x="4217159" y="4544764"/>
              <a:ext cx="625302" cy="189650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Šipka doprava 50"/>
            <p:cNvSpPr/>
            <p:nvPr/>
          </p:nvSpPr>
          <p:spPr>
            <a:xfrm rot="10800000">
              <a:off x="3114652" y="3340584"/>
              <a:ext cx="625302" cy="189650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2013049" y="2634781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/>
                <a:t>+</a:t>
              </a:r>
              <a:endParaRPr lang="cs-CZ" sz="2400" dirty="0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6660232" y="2634781"/>
              <a:ext cx="2984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/>
                <a:t>-</a:t>
              </a:r>
              <a:endParaRPr lang="cs-CZ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98454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Polovodiče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4963" y="1412776"/>
            <a:ext cx="6696744" cy="1108387"/>
          </a:xfrm>
        </p:spPr>
        <p:txBody>
          <a:bodyPr/>
          <a:lstStyle/>
          <a:p>
            <a:pPr algn="ctr"/>
            <a:r>
              <a:rPr lang="cs-CZ" dirty="0" smtClean="0"/>
              <a:t>Když se stane, že volný elektron „skočí“ zpět do díry, říkáme, že vodivostní pár rekombinoval. </a:t>
            </a:r>
          </a:p>
        </p:txBody>
      </p:sp>
      <p:sp>
        <p:nvSpPr>
          <p:cNvPr id="54" name="Zástupný symbol pro obsah 2"/>
          <p:cNvSpPr txBox="1">
            <a:spLocks/>
          </p:cNvSpPr>
          <p:nvPr/>
        </p:nvSpPr>
        <p:spPr>
          <a:xfrm>
            <a:off x="1184963" y="5650010"/>
            <a:ext cx="6696744" cy="1108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Vodivostní pár zároveň vzniká a zároveň zaniká. Při rekombinaci vzniká zase vazba.</a:t>
            </a:r>
          </a:p>
        </p:txBody>
      </p:sp>
      <p:sp>
        <p:nvSpPr>
          <p:cNvPr id="9" name="Ovál 8"/>
          <p:cNvSpPr/>
          <p:nvPr/>
        </p:nvSpPr>
        <p:spPr>
          <a:xfrm>
            <a:off x="2893046" y="2637657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3114652" y="2837438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sp>
        <p:nvSpPr>
          <p:cNvPr id="105" name="Ovál 104"/>
          <p:cNvSpPr/>
          <p:nvPr/>
        </p:nvSpPr>
        <p:spPr>
          <a:xfrm>
            <a:off x="2893046" y="3732895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TextovéPole 105"/>
          <p:cNvSpPr txBox="1"/>
          <p:nvPr/>
        </p:nvSpPr>
        <p:spPr>
          <a:xfrm>
            <a:off x="3114652" y="3932679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sp>
        <p:nvSpPr>
          <p:cNvPr id="107" name="Ovál 106"/>
          <p:cNvSpPr/>
          <p:nvPr/>
        </p:nvSpPr>
        <p:spPr>
          <a:xfrm>
            <a:off x="2893046" y="4819747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8" name="TextovéPole 107"/>
          <p:cNvSpPr txBox="1"/>
          <p:nvPr/>
        </p:nvSpPr>
        <p:spPr>
          <a:xfrm>
            <a:off x="3114652" y="5019529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141" name="Přímá spojnice 140"/>
          <p:cNvCxnSpPr/>
          <p:nvPr/>
        </p:nvCxnSpPr>
        <p:spPr>
          <a:xfrm>
            <a:off x="3295150" y="4522259"/>
            <a:ext cx="0" cy="297488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ál 142"/>
          <p:cNvSpPr/>
          <p:nvPr/>
        </p:nvSpPr>
        <p:spPr>
          <a:xfrm>
            <a:off x="4037039" y="2637657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4" name="TextovéPole 143"/>
          <p:cNvSpPr txBox="1"/>
          <p:nvPr/>
        </p:nvSpPr>
        <p:spPr>
          <a:xfrm>
            <a:off x="4258645" y="2837438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sp>
        <p:nvSpPr>
          <p:cNvPr id="145" name="Ovál 144"/>
          <p:cNvSpPr/>
          <p:nvPr/>
        </p:nvSpPr>
        <p:spPr>
          <a:xfrm>
            <a:off x="4037039" y="3732895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6" name="TextovéPole 145"/>
          <p:cNvSpPr txBox="1"/>
          <p:nvPr/>
        </p:nvSpPr>
        <p:spPr>
          <a:xfrm>
            <a:off x="4258645" y="3932679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sp>
        <p:nvSpPr>
          <p:cNvPr id="147" name="Ovál 146"/>
          <p:cNvSpPr/>
          <p:nvPr/>
        </p:nvSpPr>
        <p:spPr>
          <a:xfrm>
            <a:off x="4037039" y="4819747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8" name="TextovéPole 147"/>
          <p:cNvSpPr txBox="1"/>
          <p:nvPr/>
        </p:nvSpPr>
        <p:spPr>
          <a:xfrm>
            <a:off x="4258645" y="5019529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149" name="Přímá spojnice 148"/>
          <p:cNvCxnSpPr>
            <a:stCxn id="143" idx="4"/>
            <a:endCxn id="145" idx="0"/>
          </p:cNvCxnSpPr>
          <p:nvPr/>
        </p:nvCxnSpPr>
        <p:spPr>
          <a:xfrm>
            <a:off x="4441218" y="3435408"/>
            <a:ext cx="0" cy="297488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Přímá spojnice 149"/>
          <p:cNvCxnSpPr/>
          <p:nvPr/>
        </p:nvCxnSpPr>
        <p:spPr>
          <a:xfrm>
            <a:off x="4439143" y="4522259"/>
            <a:ext cx="0" cy="297488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ál 150"/>
          <p:cNvSpPr/>
          <p:nvPr/>
        </p:nvSpPr>
        <p:spPr>
          <a:xfrm>
            <a:off x="5181032" y="2636912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2" name="TextovéPole 151"/>
          <p:cNvSpPr txBox="1"/>
          <p:nvPr/>
        </p:nvSpPr>
        <p:spPr>
          <a:xfrm>
            <a:off x="5402638" y="2836692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sp>
        <p:nvSpPr>
          <p:cNvPr id="153" name="Ovál 152"/>
          <p:cNvSpPr/>
          <p:nvPr/>
        </p:nvSpPr>
        <p:spPr>
          <a:xfrm>
            <a:off x="5181032" y="3732151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4" name="TextovéPole 153"/>
          <p:cNvSpPr txBox="1"/>
          <p:nvPr/>
        </p:nvSpPr>
        <p:spPr>
          <a:xfrm>
            <a:off x="5402638" y="3931934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sp>
        <p:nvSpPr>
          <p:cNvPr id="155" name="Ovál 154"/>
          <p:cNvSpPr/>
          <p:nvPr/>
        </p:nvSpPr>
        <p:spPr>
          <a:xfrm>
            <a:off x="5181032" y="4819002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6" name="TextovéPole 155"/>
          <p:cNvSpPr txBox="1"/>
          <p:nvPr/>
        </p:nvSpPr>
        <p:spPr>
          <a:xfrm>
            <a:off x="5402638" y="5018786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157" name="Přímá spojnice 156"/>
          <p:cNvCxnSpPr>
            <a:stCxn id="151" idx="4"/>
            <a:endCxn id="153" idx="0"/>
          </p:cNvCxnSpPr>
          <p:nvPr/>
        </p:nvCxnSpPr>
        <p:spPr>
          <a:xfrm>
            <a:off x="5585211" y="3434663"/>
            <a:ext cx="0" cy="297488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Přímá spojnice 157"/>
          <p:cNvCxnSpPr/>
          <p:nvPr/>
        </p:nvCxnSpPr>
        <p:spPr>
          <a:xfrm>
            <a:off x="5583136" y="4521515"/>
            <a:ext cx="0" cy="297488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>
            <a:stCxn id="9" idx="6"/>
            <a:endCxn id="143" idx="2"/>
          </p:cNvCxnSpPr>
          <p:nvPr/>
        </p:nvCxnSpPr>
        <p:spPr>
          <a:xfrm>
            <a:off x="3701404" y="3036533"/>
            <a:ext cx="335635" cy="0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Přímá spojnice 158"/>
          <p:cNvCxnSpPr/>
          <p:nvPr/>
        </p:nvCxnSpPr>
        <p:spPr>
          <a:xfrm>
            <a:off x="4845397" y="3026342"/>
            <a:ext cx="335635" cy="0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Přímá spojnice 159"/>
          <p:cNvCxnSpPr/>
          <p:nvPr/>
        </p:nvCxnSpPr>
        <p:spPr>
          <a:xfrm>
            <a:off x="3701404" y="4127103"/>
            <a:ext cx="335635" cy="0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Skupina 15"/>
          <p:cNvGrpSpPr/>
          <p:nvPr/>
        </p:nvGrpSpPr>
        <p:grpSpPr>
          <a:xfrm>
            <a:off x="3297225" y="3435408"/>
            <a:ext cx="1883807" cy="691695"/>
            <a:chOff x="3297225" y="3435408"/>
            <a:chExt cx="1883807" cy="691695"/>
          </a:xfrm>
        </p:grpSpPr>
        <p:cxnSp>
          <p:nvCxnSpPr>
            <p:cNvPr id="12" name="Přímá spojnice 11"/>
            <p:cNvCxnSpPr>
              <a:stCxn id="9" idx="4"/>
              <a:endCxn id="105" idx="0"/>
            </p:cNvCxnSpPr>
            <p:nvPr/>
          </p:nvCxnSpPr>
          <p:spPr>
            <a:xfrm>
              <a:off x="3297225" y="3435408"/>
              <a:ext cx="0" cy="297488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Přímá spojnice 160"/>
            <p:cNvCxnSpPr/>
            <p:nvPr/>
          </p:nvCxnSpPr>
          <p:spPr>
            <a:xfrm>
              <a:off x="4845397" y="4127103"/>
              <a:ext cx="335635" cy="0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2" name="Přímá spojnice 161"/>
          <p:cNvCxnSpPr/>
          <p:nvPr/>
        </p:nvCxnSpPr>
        <p:spPr>
          <a:xfrm>
            <a:off x="3701404" y="5173548"/>
            <a:ext cx="335635" cy="0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Přímá spojnice 162"/>
          <p:cNvCxnSpPr/>
          <p:nvPr/>
        </p:nvCxnSpPr>
        <p:spPr>
          <a:xfrm>
            <a:off x="4845397" y="5173548"/>
            <a:ext cx="335635" cy="0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Skupina 12"/>
          <p:cNvGrpSpPr/>
          <p:nvPr/>
        </p:nvGrpSpPr>
        <p:grpSpPr>
          <a:xfrm>
            <a:off x="3295150" y="3293786"/>
            <a:ext cx="1838278" cy="1492704"/>
            <a:chOff x="3295150" y="3293786"/>
            <a:chExt cx="1838278" cy="1492704"/>
          </a:xfrm>
        </p:grpSpPr>
        <p:sp>
          <p:nvSpPr>
            <p:cNvPr id="53" name="Vývojový diagram: nebo 52"/>
            <p:cNvSpPr/>
            <p:nvPr/>
          </p:nvSpPr>
          <p:spPr>
            <a:xfrm>
              <a:off x="4845396" y="4139346"/>
              <a:ext cx="216024" cy="216024"/>
            </a:xfrm>
            <a:prstGeom prst="flowChartOr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7" name="Skupina 6"/>
            <p:cNvGrpSpPr/>
            <p:nvPr/>
          </p:nvGrpSpPr>
          <p:grpSpPr>
            <a:xfrm>
              <a:off x="3733541" y="3293786"/>
              <a:ext cx="288032" cy="288032"/>
              <a:chOff x="1331640" y="3212976"/>
              <a:chExt cx="288032" cy="288032"/>
            </a:xfrm>
          </p:grpSpPr>
          <p:sp>
            <p:nvSpPr>
              <p:cNvPr id="4" name="Ovál 3"/>
              <p:cNvSpPr/>
              <p:nvPr/>
            </p:nvSpPr>
            <p:spPr>
              <a:xfrm>
                <a:off x="1331640" y="3212976"/>
                <a:ext cx="288032" cy="288032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6" name="Přímá spojnice 5"/>
              <p:cNvCxnSpPr>
                <a:stCxn id="4" idx="2"/>
                <a:endCxn id="4" idx="6"/>
              </p:cNvCxnSpPr>
              <p:nvPr/>
            </p:nvCxnSpPr>
            <p:spPr>
              <a:xfrm>
                <a:off x="1331640" y="3356992"/>
                <a:ext cx="288032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Zakřivená spojnice 14"/>
            <p:cNvCxnSpPr>
              <a:stCxn id="52" idx="5"/>
              <a:endCxn id="4" idx="2"/>
            </p:cNvCxnSpPr>
            <p:nvPr/>
          </p:nvCxnSpPr>
          <p:spPr>
            <a:xfrm rot="5400000" flipH="1" flipV="1">
              <a:off x="3483271" y="3434068"/>
              <a:ext cx="246536" cy="254003"/>
            </a:xfrm>
            <a:prstGeom prst="curvedConnector4">
              <a:avLst>
                <a:gd name="adj1" fmla="val -92725"/>
                <a:gd name="adj2" fmla="val 56227"/>
              </a:avLst>
            </a:prstGeom>
            <a:ln w="1905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Skupina 43"/>
            <p:cNvGrpSpPr/>
            <p:nvPr/>
          </p:nvGrpSpPr>
          <p:grpSpPr>
            <a:xfrm>
              <a:off x="4845396" y="4498458"/>
              <a:ext cx="288032" cy="288032"/>
              <a:chOff x="1331640" y="3212976"/>
              <a:chExt cx="288032" cy="288032"/>
            </a:xfrm>
          </p:grpSpPr>
          <p:sp>
            <p:nvSpPr>
              <p:cNvPr id="45" name="Ovál 44"/>
              <p:cNvSpPr/>
              <p:nvPr/>
            </p:nvSpPr>
            <p:spPr>
              <a:xfrm>
                <a:off x="1331640" y="3212976"/>
                <a:ext cx="288032" cy="288032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6" name="Přímá spojnice 45"/>
              <p:cNvCxnSpPr>
                <a:stCxn id="45" idx="2"/>
                <a:endCxn id="45" idx="6"/>
              </p:cNvCxnSpPr>
              <p:nvPr/>
            </p:nvCxnSpPr>
            <p:spPr>
              <a:xfrm>
                <a:off x="1331640" y="3356992"/>
                <a:ext cx="288032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Zakřivená spojnice 17"/>
            <p:cNvCxnSpPr>
              <a:stCxn id="53" idx="5"/>
              <a:endCxn id="45" idx="6"/>
            </p:cNvCxnSpPr>
            <p:nvPr/>
          </p:nvCxnSpPr>
          <p:spPr>
            <a:xfrm rot="16200000" flipH="1">
              <a:off x="4922236" y="4431282"/>
              <a:ext cx="318740" cy="103644"/>
            </a:xfrm>
            <a:prstGeom prst="curvedConnector4">
              <a:avLst>
                <a:gd name="adj1" fmla="val 22446"/>
                <a:gd name="adj2" fmla="val 320563"/>
              </a:avLst>
            </a:prstGeom>
            <a:ln w="1905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Vývojový diagram: nebo 51"/>
            <p:cNvSpPr/>
            <p:nvPr/>
          </p:nvSpPr>
          <p:spPr>
            <a:xfrm>
              <a:off x="3295150" y="3499950"/>
              <a:ext cx="216024" cy="216024"/>
            </a:xfrm>
            <a:prstGeom prst="flowChartOr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3295150" y="3434663"/>
            <a:ext cx="1887327" cy="699316"/>
            <a:chOff x="3295150" y="3434663"/>
            <a:chExt cx="1887327" cy="699316"/>
          </a:xfrm>
        </p:grpSpPr>
        <p:cxnSp>
          <p:nvCxnSpPr>
            <p:cNvPr id="51" name="Přímá spojnice 50"/>
            <p:cNvCxnSpPr/>
            <p:nvPr/>
          </p:nvCxnSpPr>
          <p:spPr>
            <a:xfrm>
              <a:off x="4846842" y="4133979"/>
              <a:ext cx="335635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54"/>
            <p:cNvCxnSpPr/>
            <p:nvPr/>
          </p:nvCxnSpPr>
          <p:spPr>
            <a:xfrm>
              <a:off x="3295150" y="3434663"/>
              <a:ext cx="0" cy="297488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1688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Polovodiče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/>
          <a:lstStyle/>
          <a:p>
            <a:r>
              <a:rPr lang="cs-CZ" dirty="0" smtClean="0"/>
              <a:t>Tento druh vodivosti nazýváme „vlastní vodivost“.</a:t>
            </a:r>
          </a:p>
          <a:p>
            <a:pPr lvl="1"/>
            <a:r>
              <a:rPr lang="cs-CZ" dirty="0" smtClean="0"/>
              <a:t>Tato vodivost nemá praktického využití, protože takto vzniklých vodivostních částic je velmi málo.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6573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363358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Autor: 		Petr Machálek</a:t>
            </a:r>
          </a:p>
          <a:p>
            <a:r>
              <a:rPr lang="cs-CZ" dirty="0" smtClean="0"/>
              <a:t>Vzdělávací oblast:	Člověk a příroda</a:t>
            </a:r>
          </a:p>
          <a:p>
            <a:r>
              <a:rPr lang="cs-CZ" dirty="0" smtClean="0"/>
              <a:t>Vzdělávací obor: 	Fyzika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1. pololetí šk. roku</a:t>
            </a:r>
          </a:p>
          <a:p>
            <a:r>
              <a:rPr lang="cs-CZ" dirty="0" smtClean="0"/>
              <a:t>Vytvořeno: 		22. 11. 2012</a:t>
            </a:r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učiva.</a:t>
            </a:r>
          </a:p>
          <a:p>
            <a:pPr lvl="1"/>
            <a:r>
              <a:rPr lang="cs-CZ" dirty="0" smtClean="0"/>
              <a:t>Dále je DUM žáky využíván při domácí přípravě. </a:t>
            </a:r>
          </a:p>
          <a:p>
            <a:r>
              <a:rPr lang="cs-CZ" dirty="0" smtClean="0"/>
              <a:t>Zdroje informací: vlastní</a:t>
            </a:r>
          </a:p>
        </p:txBody>
      </p:sp>
    </p:spTree>
    <p:extLst>
      <p:ext uri="{BB962C8B-B14F-4D97-AF65-F5344CB8AC3E}">
        <p14:creationId xmlns:p14="http://schemas.microsoft.com/office/powerpoint/2010/main" val="113511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CBAC862-56D3-4C15-B5DE-8B8485648F31}" vid="{E92DEF40-6BF1-4548-A97D-6C578EA707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F_9_00_xxx</Template>
  <TotalTime>0</TotalTime>
  <Words>236</Words>
  <Application>Microsoft Office PowerPoint</Application>
  <PresentationFormat>Předvádění na obrazovce 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Georgia</vt:lpstr>
      <vt:lpstr>Trebuchet MS</vt:lpstr>
      <vt:lpstr>Aerodynamika</vt:lpstr>
      <vt:lpstr>Vedení elektrického proudu v polovodičích</vt:lpstr>
      <vt:lpstr>Elektrický proud - opakování</vt:lpstr>
      <vt:lpstr>Polovodiče</vt:lpstr>
      <vt:lpstr>Polovodiče</vt:lpstr>
      <vt:lpstr>Polovodiče</vt:lpstr>
      <vt:lpstr>Polovodiče</vt:lpstr>
      <vt:lpstr>Polovodiče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Vedení elektrického proudu v polovodičích</dc:title>
  <dc:creator>Petr Machálek</dc:creator>
  <cp:lastModifiedBy>Petr Machálek</cp:lastModifiedBy>
  <cp:revision>1</cp:revision>
  <dcterms:created xsi:type="dcterms:W3CDTF">2012-11-22T00:36:50Z</dcterms:created>
  <dcterms:modified xsi:type="dcterms:W3CDTF">2012-11-22T00:37:27Z</dcterms:modified>
</cp:coreProperties>
</file>